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Myriad Pro" panose="020B050303040302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D64"/>
    <a:srgbClr val="34D0AB"/>
    <a:srgbClr val="29DB6D"/>
    <a:srgbClr val="6269C6"/>
    <a:srgbClr val="1FB759"/>
    <a:srgbClr val="4D55BF"/>
    <a:srgbClr val="9A9FDB"/>
    <a:srgbClr val="E93A41"/>
    <a:srgbClr val="1FB727"/>
    <a:srgbClr val="144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768" y="96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50000"/>
                  <a:lumOff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2">
              <a:lumMod val="50000"/>
              <a:lumOff val="50000"/>
            </a:schemeClr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>
                  <a:lumMod val="50000"/>
                  <a:lumOff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solidFill>
                <a:srgbClr val="ED5D64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50000"/>
                  <a:lumOff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2">
              <a:lumMod val="50000"/>
              <a:lumOff val="50000"/>
            </a:schemeClr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>
                  <a:lumMod val="50000"/>
                  <a:lumOff val="50000"/>
                </a:schemeClr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04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0155066" cy="5714999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9800" y="2847413"/>
            <a:ext cx="6600734" cy="8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279800" y="1833686"/>
            <a:ext cx="6600734" cy="772107"/>
          </a:xfrm>
          <a:noFill/>
        </p:spPr>
        <p:txBody>
          <a:bodyPr wrap="square" tIns="144000" bIns="72000" anchor="ctr" anchorCtr="0">
            <a:spAutoFit/>
          </a:bodyPr>
          <a:lstStyle>
            <a:lvl1pPr>
              <a:defRPr sz="4000" b="1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5FDD7A1-007C-67B2-407D-C4900E89A006}"/>
              </a:ext>
            </a:extLst>
          </p:cNvPr>
          <p:cNvGrpSpPr/>
          <p:nvPr userDrawn="1"/>
        </p:nvGrpSpPr>
        <p:grpSpPr>
          <a:xfrm>
            <a:off x="9064597" y="4652662"/>
            <a:ext cx="815937" cy="815937"/>
            <a:chOff x="295609" y="299455"/>
            <a:chExt cx="720000" cy="720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B032E8B9-F254-9F6C-8414-5D85AC4BB0ED}"/>
                </a:ext>
              </a:extLst>
            </p:cNvPr>
            <p:cNvSpPr/>
            <p:nvPr userDrawn="1"/>
          </p:nvSpPr>
          <p:spPr>
            <a:xfrm>
              <a:off x="295609" y="299455"/>
              <a:ext cx="720000" cy="72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Google Shape;15;p1">
              <a:extLst>
                <a:ext uri="{FF2B5EF4-FFF2-40B4-BE49-F238E27FC236}">
                  <a16:creationId xmlns:a16="http://schemas.microsoft.com/office/drawing/2014/main" id="{70B1F644-DF4D-86D0-8828-C836B8C66E96}"/>
                </a:ext>
              </a:extLst>
            </p:cNvPr>
            <p:cNvPicPr preferRelativeResize="0"/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30695"/>
              <a:ext cx="664163" cy="65752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073A24-5B77-F2FB-41BF-DA0B6351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5756" y="-419833"/>
            <a:ext cx="2773277" cy="27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8" y="156105"/>
            <a:ext cx="9602610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6" y="985838"/>
            <a:ext cx="9602611" cy="3972454"/>
          </a:xfrm>
          <a:prstGeom prst="rect">
            <a:avLst/>
          </a:prstGeom>
        </p:spPr>
        <p:txBody>
          <a:bodyPr/>
          <a:lstStyle>
            <a:lvl1pPr marL="228587" indent="-228587">
              <a:buFont typeface="Arial" panose="020B0604020202020204" pitchFamily="34" charset="0"/>
              <a:buChar char="•"/>
              <a:defRPr lang="ru-RU" dirty="0"/>
            </a:lvl1pPr>
            <a:lvl2pPr marL="685765" indent="-228587">
              <a:buFont typeface="Arial" panose="020B0604020202020204" pitchFamily="34" charset="0"/>
              <a:buChar char="•"/>
              <a:defRPr lang="ru-RU" dirty="0"/>
            </a:lvl2pPr>
            <a:lvl3pPr marL="1142942" indent="-228587">
              <a:buFont typeface="Arial" panose="020B0604020202020204" pitchFamily="34" charset="0"/>
              <a:buChar char="•"/>
              <a:defRPr lang="ru-RU" dirty="0"/>
            </a:lvl3pPr>
            <a:lvl4pPr marL="1600120" indent="-228587">
              <a:buFont typeface="Arial" panose="020B0604020202020204" pitchFamily="34" charset="0"/>
              <a:buChar char="•"/>
              <a:defRPr lang="ru-RU" dirty="0"/>
            </a:lvl4pPr>
            <a:lvl5pPr marL="2057297" indent="-228587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5"/>
            <a:ext cx="9602611" cy="751416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85842"/>
            <a:ext cx="4737806" cy="397245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4" y="985838"/>
            <a:ext cx="4737806" cy="39724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9"/>
            <a:ext cx="9602611" cy="78052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1068086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57560"/>
            <a:ext cx="4719286" cy="353218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5" y="1068086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cap="all" baseline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5" y="1557560"/>
            <a:ext cx="4737806" cy="353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156109"/>
            <a:ext cx="9602611" cy="780521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4" y="156109"/>
            <a:ext cx="3930449" cy="78052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0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61399"/>
            <a:ext cx="5561982" cy="4796894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85841"/>
            <a:ext cx="3930449" cy="397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6" y="3868965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6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6" y="4217462"/>
            <a:ext cx="9602611" cy="6627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696" y="156105"/>
            <a:ext cx="9602611" cy="7514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6" y="985837"/>
            <a:ext cx="9602611" cy="3972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073A24-5B77-F2FB-41BF-DA0B6351906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1020" y="4741668"/>
            <a:ext cx="1226571" cy="12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5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85735" indent="-285735" algn="l" defTabSz="914355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12" indent="-285735" algn="l" defTabSz="914355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1200090" indent="-285735" algn="l" defTabSz="914355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1542974" indent="-171441" algn="l" defTabSz="914355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00150" indent="-171441" algn="l" defTabSz="914355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474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5" indent="-228587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6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Myriad </a:t>
            </a:r>
            <a:r>
              <a:rPr lang="en-US" dirty="0" smtClean="0"/>
              <a:t>Pro </a:t>
            </a:r>
            <a:r>
              <a:rPr lang="ru-RU" dirty="0"/>
              <a:t>30</a:t>
            </a:r>
            <a:r>
              <a:rPr lang="en-US" dirty="0"/>
              <a:t> </a:t>
            </a:r>
            <a:r>
              <a:rPr lang="en-US" dirty="0" err="1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79800" y="1556687"/>
            <a:ext cx="6600734" cy="1326105"/>
          </a:xfrm>
        </p:spPr>
        <p:txBody>
          <a:bodyPr/>
          <a:lstStyle/>
          <a:p>
            <a:r>
              <a:rPr lang="en-US" dirty="0"/>
              <a:t>TOPIC Myriad Pro 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Bold 40 </a:t>
            </a:r>
            <a:r>
              <a:rPr lang="en-US" dirty="0"/>
              <a:t>PT</a:t>
            </a:r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717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8826" y="927890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971965"/>
              </p:ext>
            </p:extLst>
          </p:nvPr>
        </p:nvGraphicFramePr>
        <p:xfrm>
          <a:off x="1264405" y="1344019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758825" y="158751"/>
            <a:ext cx="8642350" cy="7540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828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535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8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8535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accent4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on the slide.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TITLE</a:t>
            </a:r>
          </a:p>
          <a:p>
            <a:r>
              <a:rPr lang="en-US" dirty="0"/>
              <a:t>Grant/Research Support</a:t>
            </a:r>
          </a:p>
          <a:p>
            <a:pPr lvl="1"/>
            <a:r>
              <a:rPr lang="en-US" dirty="0"/>
              <a:t>Consulting Fees/Honoraria</a:t>
            </a:r>
          </a:p>
          <a:p>
            <a:pPr lvl="2"/>
            <a:r>
              <a:rPr lang="en-US" dirty="0"/>
              <a:t>Major Stock Shareholder/Equity</a:t>
            </a:r>
          </a:p>
          <a:p>
            <a:pPr lvl="3"/>
            <a:r>
              <a:rPr lang="en-US" dirty="0"/>
              <a:t>Royalty Income</a:t>
            </a:r>
          </a:p>
          <a:p>
            <a:pPr lvl="4"/>
            <a:r>
              <a:rPr lang="en-US" dirty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826" y="907521"/>
            <a:ext cx="8642350" cy="5909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758822" y="3637265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One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Two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Three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2"/>
              </a:solidFill>
              <a:latin typeface="+mn-lt"/>
            </a:endParaRPr>
          </a:p>
          <a:p>
            <a:pPr>
              <a:buClr>
                <a:schemeClr val="accent4"/>
              </a:buClr>
              <a:buSzPct val="100000"/>
            </a:pPr>
            <a:endParaRPr lang="en-US" sz="1600" kern="0" dirty="0">
              <a:solidFill>
                <a:schemeClr val="bg2"/>
              </a:solidFill>
              <a:latin typeface="+mn-lt"/>
            </a:endParaRP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Five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Six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2"/>
              </a:solidFill>
              <a:latin typeface="+mn-lt"/>
            </a:endParaRP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8815" y="3152517"/>
            <a:ext cx="8642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58822" y="2010425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Royalty Income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Ownership/Founder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accent4"/>
              </a:buClr>
              <a:buSzPct val="100000"/>
            </a:pPr>
            <a:r>
              <a:rPr lang="en-US" sz="1600" kern="0" dirty="0">
                <a:solidFill>
                  <a:schemeClr val="bg2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758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AFFILIATION/FINANCIAL RELATIONSHIP</a:t>
            </a:r>
            <a:endParaRPr lang="ru-RU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>
            <a:normAutofit/>
          </a:bodyPr>
          <a:lstStyle/>
          <a:p>
            <a:r>
              <a:rPr lang="en-US" sz="2800" dirty="0"/>
              <a:t>DISCLOSURE STATEMENT OF FINANCIAL INTEREST</a:t>
            </a:r>
            <a:endParaRPr lang="ru-RU" sz="28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758826" y="1057300"/>
            <a:ext cx="8642350" cy="2520950"/>
          </a:xfrm>
          <a:prstGeom prst="rect">
            <a:avLst/>
          </a:prstGeom>
          <a:solidFill>
            <a:schemeClr val="accent4">
              <a:alpha val="0"/>
            </a:schemeClr>
          </a:solidFill>
          <a:ln w="31750" algn="ctr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58826" y="1201317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 smtClean="0">
                <a:solidFill>
                  <a:schemeClr val="accent4"/>
                </a:solidFill>
              </a:rPr>
              <a:t>Red</a:t>
            </a:r>
            <a:r>
              <a:rPr lang="en-US" altLang="ru-RU" dirty="0" smtClean="0"/>
              <a:t> </a:t>
            </a:r>
            <a:r>
              <a:rPr lang="en-US" altLang="ru-RU" dirty="0"/>
              <a:t>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9" y="156105"/>
            <a:ext cx="8642349" cy="751416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758826" y="985838"/>
            <a:ext cx="8642350" cy="3972454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8443" y="1650512"/>
            <a:ext cx="3423115" cy="33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758826" y="172757"/>
            <a:ext cx="8642350" cy="74005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359494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81956386"/>
              </p:ext>
            </p:extLst>
          </p:nvPr>
        </p:nvGraphicFramePr>
        <p:xfrm>
          <a:off x="1263577" y="1273326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758825" y="193204"/>
            <a:ext cx="8642350" cy="71960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758826" y="985838"/>
            <a:ext cx="8642350" cy="286222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99616"/>
              </p:ext>
            </p:extLst>
          </p:nvPr>
        </p:nvGraphicFramePr>
        <p:xfrm>
          <a:off x="758827" y="1454150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758826" y="1129309"/>
            <a:ext cx="4038600" cy="363351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760413" y="150264"/>
            <a:ext cx="8640762" cy="8017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8826" y="1307800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3537" y="1849390"/>
            <a:ext cx="3766893" cy="2808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normAutofit fontScale="925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4"/>
              </a:buClr>
              <a:buSzTx/>
              <a:defRPr/>
            </a:pPr>
            <a:r>
              <a:rPr lang="en-US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SzTx/>
              <a:defRPr/>
            </a:pPr>
            <a:endParaRPr lang="en-US" altLang="ru-RU" sz="15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SzTx/>
              <a:defRPr/>
            </a:pPr>
            <a:endParaRPr lang="en-US" altLang="ru-RU" sz="15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SzTx/>
              <a:defRPr/>
            </a:pPr>
            <a:r>
              <a:rPr lang="en-US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094290" y="1129310"/>
            <a:ext cx="430688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175376" y="1775641"/>
            <a:ext cx="125" cy="59132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175376" y="2093515"/>
            <a:ext cx="627189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802564" y="1865939"/>
            <a:ext cx="1598612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102227" y="2364479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7089777" y="2641130"/>
            <a:ext cx="0" cy="216371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6022977" y="2857500"/>
            <a:ext cx="24193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8442326" y="2869059"/>
            <a:ext cx="0" cy="583694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6032501" y="2857502"/>
            <a:ext cx="0" cy="141922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494589" y="3467899"/>
            <a:ext cx="190658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941888" y="3403948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076825" y="4293852"/>
            <a:ext cx="197643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000000"/>
      </a:dk1>
      <a:lt1>
        <a:srgbClr val="FFFFFF"/>
      </a:lt1>
      <a:dk2>
        <a:srgbClr val="034EA2"/>
      </a:dk2>
      <a:lt2>
        <a:srgbClr val="FFFE59"/>
      </a:lt2>
      <a:accent1>
        <a:srgbClr val="CD9E67"/>
      </a:accent1>
      <a:accent2>
        <a:srgbClr val="B2D6FD"/>
      </a:accent2>
      <a:accent3>
        <a:srgbClr val="92D050"/>
      </a:accent3>
      <a:accent4>
        <a:srgbClr val="FF0000"/>
      </a:accent4>
      <a:accent5>
        <a:srgbClr val="3391FB"/>
      </a:accent5>
      <a:accent6>
        <a:srgbClr val="006934"/>
      </a:accent6>
      <a:hlink>
        <a:srgbClr val="FFFE59"/>
      </a:hlink>
      <a:folHlink>
        <a:srgbClr val="E5E50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0000"/>
        </a:dk1>
        <a:lt1>
          <a:srgbClr val="FFFFFF"/>
        </a:lt1>
        <a:dk2>
          <a:srgbClr val="034EA2"/>
        </a:dk2>
        <a:lt2>
          <a:srgbClr val="FFFE59"/>
        </a:lt2>
        <a:accent1>
          <a:srgbClr val="CD9E67"/>
        </a:accent1>
        <a:accent2>
          <a:srgbClr val="B2D6FD"/>
        </a:accent2>
        <a:accent3>
          <a:srgbClr val="92D050"/>
        </a:accent3>
        <a:accent4>
          <a:srgbClr val="FF0000"/>
        </a:accent4>
        <a:accent5>
          <a:srgbClr val="3391FB"/>
        </a:accent5>
        <a:accent6>
          <a:srgbClr val="006934"/>
        </a:accent6>
        <a:hlink>
          <a:srgbClr val="FFFE59"/>
        </a:hlink>
        <a:folHlink>
          <a:srgbClr val="E5E500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422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Verdana</vt:lpstr>
      <vt:lpstr>Myriad Pro</vt:lpstr>
      <vt:lpstr>Open Sans</vt:lpstr>
      <vt:lpstr>Arial</vt:lpstr>
      <vt:lpstr>Theme-Color</vt:lpstr>
      <vt:lpstr>TOPIC Myriad Pro  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148</cp:revision>
  <dcterms:created xsi:type="dcterms:W3CDTF">2018-04-02T14:44:39Z</dcterms:created>
  <dcterms:modified xsi:type="dcterms:W3CDTF">2023-12-05T17:38:35Z</dcterms:modified>
</cp:coreProperties>
</file>