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5715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Myriad Pro" panose="020B050303040302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76" userDrawn="1">
          <p15:clr>
            <a:srgbClr val="A4A3A4"/>
          </p15:clr>
        </p15:guide>
        <p15:guide id="3" pos="6224" userDrawn="1">
          <p15:clr>
            <a:srgbClr val="A4A3A4"/>
          </p15:clr>
        </p15:guide>
        <p15:guide id="6" pos="177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D0AB"/>
    <a:srgbClr val="ED5D64"/>
    <a:srgbClr val="29DB6D"/>
    <a:srgbClr val="6269C6"/>
    <a:srgbClr val="1FB759"/>
    <a:srgbClr val="4D55BF"/>
    <a:srgbClr val="9A9FDB"/>
    <a:srgbClr val="E93A41"/>
    <a:srgbClr val="1FB727"/>
    <a:srgbClr val="144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 showGuides="1">
      <p:cViewPr varScale="1">
        <p:scale>
          <a:sx n="99" d="100"/>
          <a:sy n="99" d="100"/>
        </p:scale>
        <p:origin x="768" y="84"/>
      </p:cViewPr>
      <p:guideLst>
        <p:guide pos="176"/>
        <p:guide pos="6224"/>
        <p:guide pos="177"/>
        <p:guide orient="horz" pos="312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325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aseline="0">
                <a:solidFill>
                  <a:schemeClr val="tx1"/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aseline="0">
                <a:solidFill>
                  <a:schemeClr val="tx1"/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tx1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04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9800" y="2847413"/>
            <a:ext cx="6600734" cy="8640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0" indent="0" algn="ctr">
              <a:buSzTx/>
              <a:buFontTx/>
              <a:buNone/>
              <a:defRPr lang="en-US" sz="300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3279800" y="1833686"/>
            <a:ext cx="6600734" cy="772107"/>
          </a:xfrm>
          <a:noFill/>
        </p:spPr>
        <p:txBody>
          <a:bodyPr wrap="square" tIns="144000" bIns="72000" anchor="ctr" anchorCtr="0">
            <a:spAutoFit/>
          </a:bodyPr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56" y="317400"/>
            <a:ext cx="2496278" cy="11719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3" y="4757482"/>
            <a:ext cx="677277" cy="6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8" y="156105"/>
            <a:ext cx="9602610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6" y="985838"/>
            <a:ext cx="9602611" cy="3972454"/>
          </a:xfrm>
          <a:prstGeom prst="rect">
            <a:avLst/>
          </a:prstGeom>
        </p:spPr>
        <p:txBody>
          <a:bodyPr/>
          <a:lstStyle>
            <a:lvl1pPr marL="228587" indent="-228587">
              <a:buFont typeface="Arial" panose="020B0604020202020204" pitchFamily="34" charset="0"/>
              <a:buChar char="•"/>
              <a:defRPr lang="ru-RU" dirty="0"/>
            </a:lvl1pPr>
            <a:lvl2pPr marL="685765" indent="-228587">
              <a:buFont typeface="Arial" panose="020B0604020202020204" pitchFamily="34" charset="0"/>
              <a:buChar char="•"/>
              <a:defRPr lang="ru-RU" dirty="0"/>
            </a:lvl2pPr>
            <a:lvl3pPr marL="1142942" indent="-228587">
              <a:buFont typeface="Arial" panose="020B0604020202020204" pitchFamily="34" charset="0"/>
              <a:buChar char="•"/>
              <a:defRPr lang="ru-RU" dirty="0"/>
            </a:lvl3pPr>
            <a:lvl4pPr marL="1600120" indent="-228587">
              <a:buFont typeface="Arial" panose="020B0604020202020204" pitchFamily="34" charset="0"/>
              <a:buChar char="•"/>
              <a:defRPr lang="ru-RU" dirty="0"/>
            </a:lvl4pPr>
            <a:lvl5pPr marL="2057297" indent="-228587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6" y="156105"/>
            <a:ext cx="9602611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85842"/>
            <a:ext cx="4737806" cy="397245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4" y="985838"/>
            <a:ext cx="4737806" cy="39724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6" y="156109"/>
            <a:ext cx="9602611" cy="78052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1068086"/>
            <a:ext cx="471928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+mj-lt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57560"/>
            <a:ext cx="4719286" cy="3532188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5" y="1068086"/>
            <a:ext cx="473780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+mj-lt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5" y="1557560"/>
            <a:ext cx="4737806" cy="353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6" y="156109"/>
            <a:ext cx="9602611" cy="780521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4" y="156109"/>
            <a:ext cx="3930449" cy="7805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00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61399"/>
            <a:ext cx="5561982" cy="4796894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85841"/>
            <a:ext cx="3930449" cy="3972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6" y="3868965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6" y="156104"/>
            <a:ext cx="9602611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6" y="4217462"/>
            <a:ext cx="9602611" cy="6627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8696" y="156105"/>
            <a:ext cx="9602611" cy="7514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696" y="985837"/>
            <a:ext cx="9602611" cy="397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2" y="5094621"/>
            <a:ext cx="1063272" cy="4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91435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85735" indent="-285735" algn="l" defTabSz="914355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5" algn="l" defTabSz="914355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90" indent="-285735" algn="l" defTabSz="914355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974" indent="-171441" algn="l" defTabSz="914355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150" indent="-171441" algn="l" defTabSz="914355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7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7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7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7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176" userDrawn="1">
          <p15:clr>
            <a:srgbClr val="F26B43"/>
          </p15:clr>
        </p15:guide>
        <p15:guide id="12" pos="6224" userDrawn="1">
          <p15:clr>
            <a:srgbClr val="F26B43"/>
          </p15:clr>
        </p15:guide>
        <p15:guide id="13" orient="horz" pos="6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Myriad </a:t>
            </a:r>
            <a:r>
              <a:rPr lang="en-US" dirty="0" smtClean="0"/>
              <a:t>Pro </a:t>
            </a:r>
            <a:r>
              <a:rPr lang="ru-RU" dirty="0"/>
              <a:t>30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79800" y="1556687"/>
            <a:ext cx="6600734" cy="1326105"/>
          </a:xfrm>
        </p:spPr>
        <p:txBody>
          <a:bodyPr/>
          <a:lstStyle/>
          <a:p>
            <a:r>
              <a:rPr lang="en-US" dirty="0"/>
              <a:t>TOPIC Myriad Pro 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Bold 40 </a:t>
            </a:r>
            <a:r>
              <a:rPr lang="en-US" dirty="0"/>
              <a:t>PT</a:t>
            </a:r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717646" y="290512"/>
            <a:ext cx="8655052" cy="5024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58826" y="927890"/>
            <a:ext cx="8642350" cy="39576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01539488"/>
              </p:ext>
            </p:extLst>
          </p:nvPr>
        </p:nvGraphicFramePr>
        <p:xfrm>
          <a:off x="1264405" y="1344019"/>
          <a:ext cx="7561536" cy="370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758825" y="158751"/>
            <a:ext cx="8642350" cy="7540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PHOTOS &amp; BULLETED TEXT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28" y="1136929"/>
            <a:ext cx="398462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8535" y="1129308"/>
            <a:ext cx="1828801" cy="1960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8825" y="3434360"/>
            <a:ext cx="39846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en-US" dirty="0"/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en-US" dirty="0"/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en-US" dirty="0"/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28535" y="3434360"/>
            <a:ext cx="182880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en-US" dirty="0"/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en-US" dirty="0"/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/>
          <a:lstStyle/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758826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on the slide.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TITLE</a:t>
            </a:r>
          </a:p>
          <a:p>
            <a:r>
              <a:rPr lang="en-US" dirty="0"/>
              <a:t>Grant/Research Support</a:t>
            </a:r>
          </a:p>
          <a:p>
            <a:pPr lvl="1"/>
            <a:r>
              <a:rPr lang="en-US" dirty="0"/>
              <a:t>Consulting Fees/Honoraria</a:t>
            </a:r>
          </a:p>
          <a:p>
            <a:pPr lvl="2"/>
            <a:r>
              <a:rPr lang="en-US" dirty="0"/>
              <a:t>Major Stock Shareholder/Equity</a:t>
            </a:r>
          </a:p>
          <a:p>
            <a:pPr lvl="3"/>
            <a:r>
              <a:rPr lang="en-US" dirty="0"/>
              <a:t>Royalty Income</a:t>
            </a:r>
          </a:p>
          <a:p>
            <a:pPr lvl="4"/>
            <a:r>
              <a:rPr lang="en-US" dirty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>
            <a:normAutofit/>
          </a:bodyPr>
          <a:lstStyle/>
          <a:p>
            <a:r>
              <a:rPr lang="en-US" sz="2800" dirty="0"/>
              <a:t>DISCLOSURE STATEMENT OF FINANCIAL INTEREST</a:t>
            </a:r>
            <a:endParaRPr lang="ru-RU" sz="28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58826" y="907521"/>
            <a:ext cx="8642350" cy="5909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758822" y="3637265"/>
            <a:ext cx="8642350" cy="132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Company Four</a:t>
            </a:r>
            <a:endParaRPr lang="ru-RU" sz="1600" kern="0" dirty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endParaRPr lang="en-US" sz="1600" kern="0" dirty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Company Seven</a:t>
            </a:r>
            <a:endParaRPr lang="ru-RU" sz="1600" kern="0" dirty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8815" y="3152517"/>
            <a:ext cx="8642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58822" y="2010425"/>
            <a:ext cx="8642348" cy="121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758823" y="1489348"/>
            <a:ext cx="8642350" cy="5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2"/>
                </a:solidFill>
              </a:rPr>
              <a:t>AFFILIATION/FINANCIAL RELATIONSHIP</a:t>
            </a:r>
            <a:endParaRPr lang="ru-RU" sz="2400" b="1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>
            <a:normAutofit/>
          </a:bodyPr>
          <a:lstStyle/>
          <a:p>
            <a:r>
              <a:rPr lang="en-US" sz="2800" dirty="0"/>
              <a:t>DISCLOSURE STATEMENT OF FINANCIAL INTEREST</a:t>
            </a:r>
            <a:endParaRPr lang="ru-RU" sz="28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58826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758826" y="1057300"/>
            <a:ext cx="8642350" cy="2520950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/>
          <a:lstStyle/>
          <a:p>
            <a:r>
              <a:rPr lang="en-US" altLang="ru-RU" dirty="0"/>
              <a:t>TEXT SLIDE – TITLES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758826" y="1201317"/>
            <a:ext cx="8642350" cy="2137508"/>
          </a:xfr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ru-RU" dirty="0" smtClean="0">
                <a:solidFill>
                  <a:schemeClr val="tx2"/>
                </a:solidFill>
              </a:rPr>
              <a:t>Yellow</a:t>
            </a:r>
            <a:r>
              <a:rPr lang="en-US" altLang="ru-RU" dirty="0" smtClean="0"/>
              <a:t> </a:t>
            </a:r>
            <a:r>
              <a:rPr lang="en-US" altLang="ru-RU" dirty="0"/>
              <a:t>text can be used as a highlight color</a:t>
            </a:r>
          </a:p>
          <a:p>
            <a:pPr lvl="1"/>
            <a:r>
              <a:rPr lang="en-US" altLang="ru-RU" dirty="0"/>
              <a:t>No text shadows on any text</a:t>
            </a:r>
          </a:p>
          <a:p>
            <a:r>
              <a:rPr lang="en-US" altLang="ru-RU" i="1" dirty="0"/>
              <a:t>Italics</a:t>
            </a:r>
            <a:r>
              <a:rPr lang="en-US" altLang="ru-RU" dirty="0"/>
              <a:t> are better to emphasize words rather than underline</a:t>
            </a:r>
          </a:p>
          <a:p>
            <a:r>
              <a:rPr lang="en-US" altLang="ru-RU" dirty="0"/>
              <a:t>Line spacing should be 1 Line with 0.3 before each paragraph</a:t>
            </a:r>
          </a:p>
          <a:p>
            <a:r>
              <a:rPr lang="en-US" altLang="ru-RU" dirty="0"/>
              <a:t>Set the slide transition to wipe right</a:t>
            </a:r>
          </a:p>
          <a:p>
            <a:r>
              <a:rPr lang="en-US" altLang="ru-RU" dirty="0"/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/>
          <a:lstStyle/>
          <a:p>
            <a:r>
              <a:rPr lang="en-US" altLang="ru-RU" dirty="0"/>
              <a:t>COLOR PALETTE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>
          <a:xfrm>
            <a:off x="758826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altLang="ru-RU" dirty="0"/>
              <a:t>Use these colors to format all elements in the file including charts, graphic elements and tables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4885" y="1650512"/>
            <a:ext cx="3430232" cy="336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758826" y="172757"/>
            <a:ext cx="8642350" cy="74005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CHARTS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58826" y="985838"/>
            <a:ext cx="8642350" cy="359494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60811036"/>
              </p:ext>
            </p:extLst>
          </p:nvPr>
        </p:nvGraphicFramePr>
        <p:xfrm>
          <a:off x="1263577" y="1273326"/>
          <a:ext cx="7615791" cy="369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758825" y="193204"/>
            <a:ext cx="8642350" cy="7196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TABLE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>
          <a:xfrm>
            <a:off x="758826" y="985838"/>
            <a:ext cx="8642350" cy="286222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51542"/>
              </p:ext>
            </p:extLst>
          </p:nvPr>
        </p:nvGraphicFramePr>
        <p:xfrm>
          <a:off x="758827" y="1454150"/>
          <a:ext cx="8642352" cy="3503616"/>
        </p:xfrm>
        <a:graphic>
          <a:graphicData uri="http://schemas.openxmlformats.org/drawingml/2006/table">
            <a:tbl>
              <a:tblPr/>
              <a:tblGrid>
                <a:gridCol w="361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6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hidden">
          <a:xfrm flipV="1">
            <a:off x="758826" y="1129309"/>
            <a:ext cx="4038600" cy="363351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accent2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760413" y="150264"/>
            <a:ext cx="8640762" cy="8017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/>
              <a:t>SAMPLE ORG CHART</a:t>
            </a:r>
            <a:endParaRPr lang="pt-BR" alt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8826" y="1307800"/>
            <a:ext cx="4030663" cy="3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03537" y="1849390"/>
            <a:ext cx="3766893" cy="2808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normAutofit fontScale="92500"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5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5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5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5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5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94290" y="1129310"/>
            <a:ext cx="4306888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7175376" y="1775641"/>
            <a:ext cx="125" cy="591323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7175376" y="2093515"/>
            <a:ext cx="627189" cy="0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802564" y="1865939"/>
            <a:ext cx="1598612" cy="253916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050" b="0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102227" y="2364479"/>
            <a:ext cx="4298950" cy="276999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7089777" y="2641130"/>
            <a:ext cx="0" cy="216371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6022977" y="2857500"/>
            <a:ext cx="2419350" cy="0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8442326" y="2869059"/>
            <a:ext cx="0" cy="583694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6032501" y="2857502"/>
            <a:ext cx="0" cy="1419227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494589" y="3467899"/>
            <a:ext cx="1906588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941888" y="3403948"/>
            <a:ext cx="2162176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076825" y="4293852"/>
            <a:ext cx="1976438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Color">
      <a:dk1>
        <a:srgbClr val="CD9E67"/>
      </a:dk1>
      <a:lt1>
        <a:srgbClr val="FFFFFF"/>
      </a:lt1>
      <a:dk2>
        <a:srgbClr val="034EA2"/>
      </a:dk2>
      <a:lt2>
        <a:srgbClr val="FFFE59"/>
      </a:lt2>
      <a:accent1>
        <a:srgbClr val="F39195"/>
      </a:accent1>
      <a:accent2>
        <a:srgbClr val="B2D6FD"/>
      </a:accent2>
      <a:accent3>
        <a:srgbClr val="92D050"/>
      </a:accent3>
      <a:accent4>
        <a:srgbClr val="FF0000"/>
      </a:accent4>
      <a:accent5>
        <a:srgbClr val="3391FB"/>
      </a:accent5>
      <a:accent6>
        <a:srgbClr val="006934"/>
      </a:accent6>
      <a:hlink>
        <a:srgbClr val="FFFE59"/>
      </a:hlink>
      <a:folHlink>
        <a:srgbClr val="E5E500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CD9E67"/>
        </a:dk1>
        <a:lt1>
          <a:srgbClr val="FFFFFF"/>
        </a:lt1>
        <a:dk2>
          <a:srgbClr val="034EA2"/>
        </a:dk2>
        <a:lt2>
          <a:srgbClr val="FFFE59"/>
        </a:lt2>
        <a:accent1>
          <a:srgbClr val="F39195"/>
        </a:accent1>
        <a:accent2>
          <a:srgbClr val="B2D6FD"/>
        </a:accent2>
        <a:accent3>
          <a:srgbClr val="92D050"/>
        </a:accent3>
        <a:accent4>
          <a:srgbClr val="FF0000"/>
        </a:accent4>
        <a:accent5>
          <a:srgbClr val="3391FB"/>
        </a:accent5>
        <a:accent6>
          <a:srgbClr val="006934"/>
        </a:accent6>
        <a:hlink>
          <a:srgbClr val="FFFE59"/>
        </a:hlink>
        <a:folHlink>
          <a:srgbClr val="E5E500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422</Words>
  <Application>Microsoft Office PowerPoint</Application>
  <PresentationFormat>Произвольный</PresentationFormat>
  <Paragraphs>94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Verdana</vt:lpstr>
      <vt:lpstr>Myriad Pro</vt:lpstr>
      <vt:lpstr>Open Sans</vt:lpstr>
      <vt:lpstr>Arial</vt:lpstr>
      <vt:lpstr>Theme-Color</vt:lpstr>
      <vt:lpstr>TOPIC Myriad Pro   Bold 40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146</cp:revision>
  <dcterms:created xsi:type="dcterms:W3CDTF">2018-04-02T14:44:39Z</dcterms:created>
  <dcterms:modified xsi:type="dcterms:W3CDTF">2023-12-05T17:39:19Z</dcterms:modified>
</cp:coreProperties>
</file>