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160000" cy="5715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  <p:embeddedFont>
      <p:font typeface="Myriad Pro" panose="020B0503030403020204" pitchFamily="34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76" userDrawn="1">
          <p15:clr>
            <a:srgbClr val="A4A3A4"/>
          </p15:clr>
        </p15:guide>
        <p15:guide id="3" pos="6224" userDrawn="1">
          <p15:clr>
            <a:srgbClr val="A4A3A4"/>
          </p15:clr>
        </p15:guide>
        <p15:guide id="6" pos="177" userDrawn="1">
          <p15:clr>
            <a:srgbClr val="A4A3A4"/>
          </p15:clr>
        </p15:guide>
        <p15:guide id="7" orient="horz" pos="3123" userDrawn="1">
          <p15:clr>
            <a:srgbClr val="A4A3A4"/>
          </p15:clr>
        </p15:guide>
        <p15:guide id="11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5A5"/>
    <a:srgbClr val="34D0AB"/>
    <a:srgbClr val="ED5D64"/>
    <a:srgbClr val="29DB6D"/>
    <a:srgbClr val="6269C6"/>
    <a:srgbClr val="1FB759"/>
    <a:srgbClr val="4D55BF"/>
    <a:srgbClr val="9A9FDB"/>
    <a:srgbClr val="E93A41"/>
    <a:srgbClr val="1FB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6355" autoAdjust="0"/>
  </p:normalViewPr>
  <p:slideViewPr>
    <p:cSldViewPr snapToObjects="1" showGuides="1">
      <p:cViewPr varScale="1">
        <p:scale>
          <a:sx n="99" d="100"/>
          <a:sy n="99" d="100"/>
        </p:scale>
        <p:origin x="768" y="96"/>
      </p:cViewPr>
      <p:guideLst>
        <p:guide pos="176"/>
        <p:guide pos="6224"/>
        <p:guide pos="177"/>
        <p:guide orient="horz" pos="3123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66" d="100"/>
          <a:sy n="66" d="100"/>
        </p:scale>
        <p:origin x="3252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52-4548-BBD5-B6237B673C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52-4548-BBD5-B6237B673C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52-4548-BBD5-B6237B673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055104"/>
        <c:axId val="14787712"/>
      </c:barChart>
      <c:catAx>
        <c:axId val="13905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ru-RU"/>
          </a:p>
        </c:txPr>
        <c:crossAx val="14787712"/>
        <c:crosses val="autoZero"/>
        <c:auto val="1"/>
        <c:lblAlgn val="ctr"/>
        <c:lblOffset val="100"/>
        <c:noMultiLvlLbl val="0"/>
      </c:catAx>
      <c:valAx>
        <c:axId val="14787712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ru-RU"/>
          </a:p>
        </c:txPr>
        <c:crossAx val="139055104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overlay val="0"/>
      <c:txPr>
        <a:bodyPr/>
        <a:lstStyle/>
        <a:p>
          <a:pPr>
            <a:defRPr baseline="0">
              <a:solidFill>
                <a:schemeClr val="bg2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B6-4DD1-862E-7F76FA8F30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B6-4DD1-862E-7F76FA8F307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B6-4DD1-862E-7F76FA8F3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101248"/>
        <c:axId val="132102784"/>
      </c:lineChart>
      <c:catAx>
        <c:axId val="13210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aseline="0">
                <a:solidFill>
                  <a:schemeClr val="bg2"/>
                </a:solidFill>
                <a:latin typeface="+mn-lt"/>
              </a:defRPr>
            </a:pPr>
            <a:endParaRPr lang="ru-RU"/>
          </a:p>
        </c:txPr>
        <c:crossAx val="132102784"/>
        <c:crosses val="autoZero"/>
        <c:auto val="1"/>
        <c:lblAlgn val="ctr"/>
        <c:lblOffset val="100"/>
        <c:noMultiLvlLbl val="0"/>
      </c:catAx>
      <c:valAx>
        <c:axId val="132102784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aseline="0">
                <a:solidFill>
                  <a:schemeClr val="bg2"/>
                </a:solidFill>
                <a:latin typeface="+mn-lt"/>
              </a:defRPr>
            </a:pPr>
            <a:endParaRPr lang="ru-RU"/>
          </a:p>
        </c:txPr>
        <c:crossAx val="132101248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overlay val="0"/>
      <c:txPr>
        <a:bodyPr/>
        <a:lstStyle/>
        <a:p>
          <a:pPr>
            <a:defRPr baseline="0">
              <a:solidFill>
                <a:schemeClr val="bg2"/>
              </a:solidFill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037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269FB5-8E72-40DB-A730-704E035F36F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34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6043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269FB5-8E72-40DB-A730-704E035F36F1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184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63576" y="3109208"/>
            <a:ext cx="8616958" cy="11884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45791" dir="87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/>
          <a:lstStyle>
            <a:lvl1pPr marL="0" indent="0" algn="ctr">
              <a:buSzTx/>
              <a:buFontTx/>
              <a:buNone/>
              <a:defRPr lang="en-US" sz="3000" i="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  <a:endParaRPr lang="en-US" noProof="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1263576" y="1833686"/>
            <a:ext cx="8616958" cy="1100195"/>
          </a:xfrm>
          <a:noFill/>
        </p:spPr>
        <p:txBody>
          <a:bodyPr wrap="square" tIns="144000" bIns="72000" anchor="ctr" anchorCtr="0"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3B4EE4-559C-4BC1-2ADA-81369DF79F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7" y="0"/>
            <a:ext cx="1050869" cy="5715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6073A24-5B77-F2FB-41BF-DA0B635190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12248" y="-479061"/>
            <a:ext cx="2764869" cy="2764869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5FDD7A1-007C-67B2-407D-C4900E89A006}"/>
              </a:ext>
            </a:extLst>
          </p:cNvPr>
          <p:cNvGrpSpPr/>
          <p:nvPr userDrawn="1"/>
        </p:nvGrpSpPr>
        <p:grpSpPr>
          <a:xfrm>
            <a:off x="9160534" y="4783510"/>
            <a:ext cx="720000" cy="720000"/>
            <a:chOff x="295609" y="299455"/>
            <a:chExt cx="720000" cy="720000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B032E8B9-F254-9F6C-8414-5D85AC4BB0ED}"/>
                </a:ext>
              </a:extLst>
            </p:cNvPr>
            <p:cNvSpPr/>
            <p:nvPr userDrawn="1"/>
          </p:nvSpPr>
          <p:spPr>
            <a:xfrm>
              <a:off x="295609" y="299455"/>
              <a:ext cx="720000" cy="72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Google Shape;15;p1">
              <a:extLst>
                <a:ext uri="{FF2B5EF4-FFF2-40B4-BE49-F238E27FC236}">
                  <a16:creationId xmlns:a16="http://schemas.microsoft.com/office/drawing/2014/main" id="{70B1F644-DF4D-86D0-8828-C836B8C66E96}"/>
                </a:ext>
              </a:extLst>
            </p:cNvPr>
            <p:cNvPicPr preferRelativeResize="0"/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30695"/>
              <a:ext cx="664163" cy="65752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257040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8698" y="156105"/>
            <a:ext cx="9602610" cy="751416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96" y="985838"/>
            <a:ext cx="9602611" cy="3972454"/>
          </a:xfrm>
          <a:prstGeom prst="rect">
            <a:avLst/>
          </a:prstGeom>
        </p:spPr>
        <p:txBody>
          <a:bodyPr/>
          <a:lstStyle>
            <a:lvl1pPr marL="228587" indent="-228587">
              <a:buFont typeface="Arial" panose="020B0604020202020204" pitchFamily="34" charset="0"/>
              <a:buChar char="•"/>
              <a:defRPr lang="ru-RU" dirty="0"/>
            </a:lvl1pPr>
            <a:lvl2pPr marL="685765" indent="-228587">
              <a:buFont typeface="Arial" panose="020B0604020202020204" pitchFamily="34" charset="0"/>
              <a:buChar char="•"/>
              <a:defRPr lang="ru-RU" dirty="0"/>
            </a:lvl2pPr>
            <a:lvl3pPr marL="1142942" indent="-228587">
              <a:buFont typeface="Arial" panose="020B0604020202020204" pitchFamily="34" charset="0"/>
              <a:buChar char="•"/>
              <a:defRPr lang="ru-RU" dirty="0"/>
            </a:lvl3pPr>
            <a:lvl4pPr marL="1600120" indent="-228587">
              <a:buFont typeface="Arial" panose="020B0604020202020204" pitchFamily="34" charset="0"/>
              <a:buChar char="•"/>
              <a:defRPr lang="ru-RU" dirty="0"/>
            </a:lvl4pPr>
            <a:lvl5pPr marL="2057297" indent="-228587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13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5" userDrawn="1">
          <p15:clr>
            <a:srgbClr val="FBAE40"/>
          </p15:clr>
        </p15:guide>
        <p15:guide id="2" orient="horz" pos="10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8696" y="156105"/>
            <a:ext cx="9602611" cy="751416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8698" y="985842"/>
            <a:ext cx="4737806" cy="3972453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4" y="985838"/>
            <a:ext cx="4737806" cy="39724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4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8696" y="156109"/>
            <a:ext cx="9602611" cy="780521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698" y="1068086"/>
            <a:ext cx="4719286" cy="48947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1" cap="all" baseline="0">
                <a:solidFill>
                  <a:schemeClr val="accent2"/>
                </a:solidFill>
                <a:latin typeface="+mj-lt"/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698" y="1557560"/>
            <a:ext cx="4719286" cy="3532188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5" y="1068086"/>
            <a:ext cx="4737806" cy="48947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1" cap="all" baseline="0">
                <a:solidFill>
                  <a:schemeClr val="accent2"/>
                </a:solidFill>
                <a:latin typeface="+mj-lt"/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5" y="1557560"/>
            <a:ext cx="4737806" cy="353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45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8696" y="156109"/>
            <a:ext cx="9602611" cy="780521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2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53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8694" y="156109"/>
            <a:ext cx="3930449" cy="78052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lang="en-US" sz="3000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61399"/>
            <a:ext cx="5561982" cy="4796894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694" y="985841"/>
            <a:ext cx="3930449" cy="3972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dirty="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199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8696" y="3868965"/>
            <a:ext cx="9602611" cy="348495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8696" y="156104"/>
            <a:ext cx="9602611" cy="37128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696" y="4217462"/>
            <a:ext cx="9602611" cy="6627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ru-RU" dirty="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4040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5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8696" y="156105"/>
            <a:ext cx="9602611" cy="75141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dirty="0"/>
              <a:t>ОБРАЗЕЦ ЗАГОЛОВКА</a:t>
            </a:r>
            <a:endParaRPr lang="en-US" alt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8696" y="985837"/>
            <a:ext cx="9602611" cy="397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296122-D90C-307D-115F-8EA73D2F0FE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1448" y="4797344"/>
            <a:ext cx="1156500" cy="1156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87A911-F3FC-D7B4-9B54-B285914641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14814" b="-4727"/>
          <a:stretch/>
        </p:blipFill>
        <p:spPr>
          <a:xfrm>
            <a:off x="1465660" y="5164647"/>
            <a:ext cx="8654900" cy="39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927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txStyles>
    <p:titleStyle>
      <a:lvl1pPr algn="ctr" defTabSz="91435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5735" indent="-285735" algn="l" defTabSz="914355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12" indent="-285735" algn="l" defTabSz="91435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1200090" indent="-285735" algn="l" defTabSz="91435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1542974" indent="-171441" algn="l" defTabSz="91435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bg2"/>
          </a:solidFill>
          <a:latin typeface="+mn-lt"/>
          <a:ea typeface="+mn-ea"/>
          <a:cs typeface="+mn-cs"/>
        </a:defRPr>
      </a:lvl4pPr>
      <a:lvl5pPr marL="2000150" indent="-171441" algn="l" defTabSz="91435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474" indent="-228587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7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7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5" indent="-228587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1" pos="176" userDrawn="1">
          <p15:clr>
            <a:srgbClr val="F26B43"/>
          </p15:clr>
        </p15:guide>
        <p15:guide id="12" pos="6224" userDrawn="1">
          <p15:clr>
            <a:srgbClr val="F26B43"/>
          </p15:clr>
        </p15:guide>
        <p15:guide id="13" orient="horz" pos="6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  <a:r>
              <a:rPr lang="ru-RU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Myriad Pro </a:t>
            </a:r>
            <a:r>
              <a:rPr lang="ru-RU" dirty="0"/>
              <a:t>30</a:t>
            </a:r>
            <a:r>
              <a:rPr lang="en-US" dirty="0"/>
              <a:t>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Myriad Pro </a:t>
            </a:r>
            <a:r>
              <a:rPr lang="ru-RU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Bold 40 PT</a:t>
            </a:r>
          </a:p>
        </p:txBody>
      </p:sp>
    </p:spTree>
    <p:extLst>
      <p:ext uri="{BB962C8B-B14F-4D97-AF65-F5344CB8AC3E}">
        <p14:creationId xmlns:p14="http://schemas.microsoft.com/office/powerpoint/2010/main" val="241025988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hidden">
          <a:xfrm>
            <a:off x="717646" y="290512"/>
            <a:ext cx="8655052" cy="50244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C1C1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/>
              <a:t>SAMPLE LINE CHART</a:t>
            </a:r>
            <a:endParaRPr lang="en-US" alt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758826" y="927890"/>
            <a:ext cx="8642350" cy="395760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altLang="ru-RU" sz="2000">
                <a:ea typeface="Verdana" pitchFamily="34" charset="0"/>
                <a:cs typeface="Verdana" pitchFamily="34" charset="0"/>
              </a:rPr>
              <a:t>Subtitle text 20 pt.</a:t>
            </a:r>
            <a:endParaRPr lang="ru-RU" sz="20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824329643"/>
              </p:ext>
            </p:extLst>
          </p:nvPr>
        </p:nvGraphicFramePr>
        <p:xfrm>
          <a:off x="1264405" y="1344019"/>
          <a:ext cx="7561536" cy="370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0252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758825" y="158751"/>
            <a:ext cx="8642350" cy="7540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>
                <a:ea typeface="Verdana" panose="020B0604030504040204" pitchFamily="34" charset="0"/>
                <a:cs typeface="Verdana" panose="020B0604030504040204" pitchFamily="34" charset="0"/>
              </a:rPr>
              <a:t>PHOTOS &amp; BULLETED TEXT</a:t>
            </a:r>
            <a:endParaRPr lang="en-US" altLang="ru-RU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60" descr="Pictur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828" y="1136929"/>
            <a:ext cx="3984625" cy="18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ES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8535" y="1129308"/>
            <a:ext cx="1828801" cy="19605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58825" y="3434360"/>
            <a:ext cx="398462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Text here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28535" y="3434360"/>
            <a:ext cx="182880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173185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58829" y="156105"/>
            <a:ext cx="8642349" cy="751416"/>
          </a:xfrm>
        </p:spPr>
        <p:txBody>
          <a:bodyPr/>
          <a:lstStyle/>
          <a:p>
            <a:r>
              <a:rPr lang="en-US" dirty="0"/>
              <a:t>TITLE</a:t>
            </a:r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758826" y="985838"/>
            <a:ext cx="8642350" cy="39724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Text on the slide.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TITLE</a:t>
            </a:r>
          </a:p>
          <a:p>
            <a:r>
              <a:rPr lang="en-US" dirty="0"/>
              <a:t>Grant/Research Support</a:t>
            </a:r>
          </a:p>
          <a:p>
            <a:pPr lvl="1"/>
            <a:r>
              <a:rPr lang="en-US" dirty="0"/>
              <a:t>Consulting Fees/Honoraria</a:t>
            </a:r>
          </a:p>
          <a:p>
            <a:pPr lvl="2"/>
            <a:r>
              <a:rPr lang="en-US" dirty="0"/>
              <a:t>Major Stock Shareholder/Equity</a:t>
            </a:r>
          </a:p>
          <a:p>
            <a:pPr lvl="3"/>
            <a:r>
              <a:rPr lang="en-US" dirty="0"/>
              <a:t>Royalty Income</a:t>
            </a:r>
          </a:p>
          <a:p>
            <a:pPr lvl="4"/>
            <a:r>
              <a:rPr lang="en-US" dirty="0"/>
              <a:t>Ownership/Founder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34524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8829" y="156105"/>
            <a:ext cx="8642349" cy="751416"/>
          </a:xfrm>
        </p:spPr>
        <p:txBody>
          <a:bodyPr>
            <a:normAutofit/>
          </a:bodyPr>
          <a:lstStyle/>
          <a:p>
            <a:r>
              <a:rPr lang="en-US" sz="2800" dirty="0"/>
              <a:t>DISCLOSURE STATEMENT OF FINANCIAL INTEREST</a:t>
            </a:r>
            <a:endParaRPr lang="ru-RU" sz="28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758826" y="907521"/>
            <a:ext cx="8642350" cy="590931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dirty="0"/>
              <a:t>Within the past 12 months, I or my spouse/partner have had a financial interest/arrangement or affiliation with the organization(s) listed below.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758822" y="3637265"/>
            <a:ext cx="8642350" cy="132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0000"/>
              </a:buClr>
              <a:buSzPct val="100000"/>
            </a:pPr>
            <a:r>
              <a:rPr lang="en-US" sz="1600" kern="0" dirty="0">
                <a:solidFill>
                  <a:schemeClr val="bg2"/>
                </a:solidFill>
                <a:latin typeface="+mn-lt"/>
              </a:rPr>
              <a:t>Company One</a:t>
            </a:r>
          </a:p>
          <a:p>
            <a:pPr>
              <a:buClr>
                <a:srgbClr val="FF0000"/>
              </a:buClr>
              <a:buSzPct val="100000"/>
            </a:pPr>
            <a:r>
              <a:rPr lang="en-US" sz="1600" kern="0" dirty="0">
                <a:solidFill>
                  <a:schemeClr val="bg2"/>
                </a:solidFill>
                <a:latin typeface="+mn-lt"/>
              </a:rPr>
              <a:t>Company Two</a:t>
            </a:r>
          </a:p>
          <a:p>
            <a:pPr>
              <a:buClr>
                <a:srgbClr val="FF0000"/>
              </a:buClr>
              <a:buSzPct val="100000"/>
            </a:pPr>
            <a:r>
              <a:rPr lang="en-US" sz="1600" kern="0" dirty="0">
                <a:solidFill>
                  <a:schemeClr val="bg2"/>
                </a:solidFill>
                <a:latin typeface="+mn-lt"/>
              </a:rPr>
              <a:t>Company Three</a:t>
            </a:r>
          </a:p>
          <a:p>
            <a:pPr>
              <a:buClr>
                <a:srgbClr val="FF0000"/>
              </a:buClr>
              <a:buSzPct val="100000"/>
            </a:pPr>
            <a:r>
              <a:rPr lang="en-US" sz="1600" kern="0" dirty="0">
                <a:solidFill>
                  <a:schemeClr val="bg2"/>
                </a:solidFill>
                <a:latin typeface="+mn-lt"/>
              </a:rPr>
              <a:t>Company Four</a:t>
            </a:r>
            <a:endParaRPr lang="ru-RU" sz="1600" kern="0" dirty="0">
              <a:solidFill>
                <a:schemeClr val="bg2"/>
              </a:solidFill>
              <a:latin typeface="+mn-lt"/>
            </a:endParaRPr>
          </a:p>
          <a:p>
            <a:pPr>
              <a:buClr>
                <a:srgbClr val="FF0000"/>
              </a:buClr>
              <a:buSzPct val="100000"/>
            </a:pPr>
            <a:endParaRPr lang="en-US" sz="1600" kern="0" dirty="0">
              <a:solidFill>
                <a:schemeClr val="bg2"/>
              </a:solidFill>
              <a:latin typeface="+mn-lt"/>
            </a:endParaRPr>
          </a:p>
          <a:p>
            <a:pPr>
              <a:buClr>
                <a:srgbClr val="FF0000"/>
              </a:buClr>
              <a:buSzPct val="100000"/>
            </a:pPr>
            <a:r>
              <a:rPr lang="en-US" sz="1600" kern="0" dirty="0">
                <a:solidFill>
                  <a:schemeClr val="bg2"/>
                </a:solidFill>
                <a:latin typeface="+mn-lt"/>
              </a:rPr>
              <a:t>Company Five</a:t>
            </a:r>
          </a:p>
          <a:p>
            <a:pPr>
              <a:buClr>
                <a:srgbClr val="FF0000"/>
              </a:buClr>
              <a:buSzPct val="100000"/>
            </a:pPr>
            <a:r>
              <a:rPr lang="en-US" sz="1600" kern="0" dirty="0">
                <a:solidFill>
                  <a:schemeClr val="bg2"/>
                </a:solidFill>
                <a:latin typeface="+mn-lt"/>
              </a:rPr>
              <a:t>Company Six</a:t>
            </a:r>
          </a:p>
          <a:p>
            <a:pPr>
              <a:buClr>
                <a:srgbClr val="FF0000"/>
              </a:buClr>
              <a:buSzPct val="100000"/>
            </a:pPr>
            <a:r>
              <a:rPr lang="en-US" sz="1600" kern="0" dirty="0">
                <a:solidFill>
                  <a:schemeClr val="bg2"/>
                </a:solidFill>
                <a:latin typeface="+mn-lt"/>
              </a:rPr>
              <a:t>Company Seven</a:t>
            </a:r>
            <a:endParaRPr lang="ru-RU" sz="1600" kern="0" dirty="0">
              <a:solidFill>
                <a:schemeClr val="bg2"/>
              </a:solidFill>
              <a:latin typeface="+mn-lt"/>
            </a:endParaRPr>
          </a:p>
          <a:p>
            <a:pPr>
              <a:buClr>
                <a:srgbClr val="FF0000"/>
              </a:buClr>
              <a:buSzPct val="100000"/>
            </a:pPr>
            <a:r>
              <a:rPr lang="en-US" sz="1600" kern="0" dirty="0">
                <a:solidFill>
                  <a:schemeClr val="bg2"/>
                </a:solidFill>
                <a:latin typeface="+mn-lt"/>
              </a:rPr>
              <a:t>Company Eight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8815" y="3152517"/>
            <a:ext cx="8642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+mj-lt"/>
              </a:rPr>
              <a:t>COMPANY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758822" y="2010425"/>
            <a:ext cx="8642348" cy="121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accent1"/>
              </a:buClr>
              <a:buSzPct val="100000"/>
            </a:pPr>
            <a:r>
              <a:rPr lang="en-US" sz="1600" kern="0" dirty="0">
                <a:solidFill>
                  <a:schemeClr val="bg2"/>
                </a:solidFill>
                <a:latin typeface="+mn-lt"/>
              </a:rPr>
              <a:t>Grant/Research Support</a:t>
            </a:r>
          </a:p>
          <a:p>
            <a:pPr>
              <a:buClr>
                <a:schemeClr val="accent1"/>
              </a:buClr>
              <a:buSzPct val="100000"/>
            </a:pPr>
            <a:r>
              <a:rPr lang="en-US" sz="1600" kern="0" dirty="0">
                <a:solidFill>
                  <a:schemeClr val="bg2"/>
                </a:solidFill>
                <a:latin typeface="+mn-lt"/>
              </a:rPr>
              <a:t>Consulting Fees/Honoraria</a:t>
            </a:r>
          </a:p>
          <a:p>
            <a:pPr>
              <a:buClr>
                <a:schemeClr val="accent1"/>
              </a:buClr>
              <a:buSzPct val="100000"/>
            </a:pPr>
            <a:r>
              <a:rPr lang="en-US" sz="1600" kern="0" dirty="0">
                <a:solidFill>
                  <a:schemeClr val="bg2"/>
                </a:solidFill>
                <a:latin typeface="+mn-lt"/>
              </a:rPr>
              <a:t>Major Stock Shareholder/Equity</a:t>
            </a:r>
          </a:p>
          <a:p>
            <a:pPr>
              <a:buClr>
                <a:schemeClr val="accent1"/>
              </a:buClr>
              <a:buSzPct val="100000"/>
            </a:pPr>
            <a:r>
              <a:rPr lang="en-US" sz="1600" kern="0" dirty="0">
                <a:solidFill>
                  <a:schemeClr val="bg2"/>
                </a:solidFill>
                <a:latin typeface="+mn-lt"/>
              </a:rPr>
              <a:t>Royalty Income</a:t>
            </a:r>
          </a:p>
          <a:p>
            <a:pPr>
              <a:buClr>
                <a:schemeClr val="accent1"/>
              </a:buClr>
              <a:buSzPct val="100000"/>
            </a:pPr>
            <a:r>
              <a:rPr lang="en-US" sz="1600" kern="0" dirty="0">
                <a:solidFill>
                  <a:schemeClr val="bg2"/>
                </a:solidFill>
                <a:latin typeface="+mn-lt"/>
              </a:rPr>
              <a:t>Ownership/Founder</a:t>
            </a:r>
          </a:p>
          <a:p>
            <a:pPr>
              <a:buClr>
                <a:schemeClr val="accent1"/>
              </a:buClr>
              <a:buSzPct val="100000"/>
            </a:pPr>
            <a:r>
              <a:rPr lang="en-US" sz="1600" kern="0" dirty="0">
                <a:solidFill>
                  <a:schemeClr val="bg2"/>
                </a:solidFill>
                <a:latin typeface="+mn-lt"/>
              </a:rPr>
              <a:t>Intellectual Property Rights</a:t>
            </a:r>
          </a:p>
          <a:p>
            <a:pPr>
              <a:buClr>
                <a:schemeClr val="accent1"/>
              </a:buClr>
              <a:buSzPct val="100000"/>
            </a:pPr>
            <a:r>
              <a:rPr lang="en-US" sz="1600" kern="0" dirty="0">
                <a:solidFill>
                  <a:schemeClr val="bg2"/>
                </a:solidFill>
                <a:latin typeface="+mn-lt"/>
              </a:rPr>
              <a:t>Other Financial Benefit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758823" y="1489348"/>
            <a:ext cx="8642350" cy="50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accent1"/>
                </a:solidFill>
              </a:rPr>
              <a:t>AFFILIATION/FINANCIAL RELATIONSHIP</a:t>
            </a:r>
            <a:endParaRPr lang="ru-RU" sz="2400" b="1" kern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8829" y="156105"/>
            <a:ext cx="8642349" cy="751416"/>
          </a:xfrm>
        </p:spPr>
        <p:txBody>
          <a:bodyPr>
            <a:normAutofit/>
          </a:bodyPr>
          <a:lstStyle/>
          <a:p>
            <a:r>
              <a:rPr lang="en-US" sz="2800" dirty="0"/>
              <a:t>DISCLOSURE STATEMENT OF FINANCIAL INTEREST</a:t>
            </a:r>
            <a:endParaRPr lang="ru-RU" sz="28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758826" y="985838"/>
            <a:ext cx="8642350" cy="39724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I, (insert name) DO NOT have a financial interest/arrangement or affiliation with one or more organizations that could be perceived as a real or apparent conflict of interest in the context of the subject of this presentation.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9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hidden">
          <a:xfrm>
            <a:off x="758826" y="1057300"/>
            <a:ext cx="8642350" cy="2520950"/>
          </a:xfrm>
          <a:prstGeom prst="rect">
            <a:avLst/>
          </a:prstGeom>
          <a:solidFill>
            <a:schemeClr val="tx2">
              <a:alpha val="0"/>
            </a:schemeClr>
          </a:solidFill>
          <a:ln w="31750" algn="ctr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758829" y="156105"/>
            <a:ext cx="8642349" cy="751416"/>
          </a:xfrm>
        </p:spPr>
        <p:txBody>
          <a:bodyPr/>
          <a:lstStyle/>
          <a:p>
            <a:r>
              <a:rPr lang="en-US" altLang="ru-RU" dirty="0"/>
              <a:t>TEXT SLIDE – TITLES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758826" y="1201317"/>
            <a:ext cx="8642350" cy="2137508"/>
          </a:xfr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ru-RU" dirty="0">
                <a:solidFill>
                  <a:schemeClr val="accent1"/>
                </a:solidFill>
              </a:rPr>
              <a:t>Red</a:t>
            </a:r>
            <a:r>
              <a:rPr lang="en-US" altLang="ru-RU" dirty="0"/>
              <a:t> text can be used as a highlight color</a:t>
            </a:r>
          </a:p>
          <a:p>
            <a:pPr lvl="1"/>
            <a:r>
              <a:rPr lang="en-US" altLang="ru-RU" dirty="0"/>
              <a:t>No text shadows on any text</a:t>
            </a:r>
          </a:p>
          <a:p>
            <a:r>
              <a:rPr lang="en-US" altLang="ru-RU" i="1" dirty="0"/>
              <a:t>Italics</a:t>
            </a:r>
            <a:r>
              <a:rPr lang="en-US" altLang="ru-RU" dirty="0"/>
              <a:t> are better to emphasize words rather than underline</a:t>
            </a:r>
          </a:p>
          <a:p>
            <a:r>
              <a:rPr lang="en-US" altLang="ru-RU" dirty="0"/>
              <a:t>Line spacing should be 1 Line with 0.3 before each paragraph</a:t>
            </a:r>
          </a:p>
          <a:p>
            <a:r>
              <a:rPr lang="en-US" altLang="ru-RU" dirty="0"/>
              <a:t>Set the slide transition to wipe right</a:t>
            </a:r>
          </a:p>
          <a:p>
            <a:r>
              <a:rPr lang="en-US" altLang="ru-RU" dirty="0"/>
              <a:t>Remove unnecessary animations</a:t>
            </a:r>
          </a:p>
        </p:txBody>
      </p:sp>
    </p:spTree>
    <p:extLst>
      <p:ext uri="{BB962C8B-B14F-4D97-AF65-F5344CB8AC3E}">
        <p14:creationId xmlns:p14="http://schemas.microsoft.com/office/powerpoint/2010/main" val="391832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758829" y="156105"/>
            <a:ext cx="8642349" cy="751416"/>
          </a:xfrm>
        </p:spPr>
        <p:txBody>
          <a:bodyPr/>
          <a:lstStyle/>
          <a:p>
            <a:r>
              <a:rPr lang="en-US" altLang="ru-RU" dirty="0"/>
              <a:t>COLOR PALETTE</a:t>
            </a:r>
          </a:p>
        </p:txBody>
      </p:sp>
      <p:sp>
        <p:nvSpPr>
          <p:cNvPr id="5" name="Rectangle 79"/>
          <p:cNvSpPr>
            <a:spLocks noGrp="1" noChangeArrowheads="1"/>
          </p:cNvSpPr>
          <p:nvPr>
            <p:ph idx="1"/>
          </p:nvPr>
        </p:nvSpPr>
        <p:spPr>
          <a:xfrm>
            <a:off x="758826" y="985838"/>
            <a:ext cx="8642350" cy="3972454"/>
          </a:xfrm>
        </p:spPr>
        <p:txBody>
          <a:bodyPr/>
          <a:lstStyle/>
          <a:p>
            <a:pPr marL="0" indent="0">
              <a:buNone/>
            </a:pPr>
            <a:r>
              <a:rPr lang="en-US" altLang="ru-RU" dirty="0"/>
              <a:t>Use these colors to format all elements in the file including charts, graphic elements and tables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68443" y="1578504"/>
            <a:ext cx="3423115" cy="336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43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>
          <a:xfrm>
            <a:off x="758826" y="172757"/>
            <a:ext cx="8642350" cy="74005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>
                <a:ea typeface="Verdana" panose="020B0604030504040204" pitchFamily="34" charset="0"/>
                <a:cs typeface="Verdana" panose="020B0604030504040204" pitchFamily="34" charset="0"/>
              </a:rPr>
              <a:t>CHARTS SLIDE</a:t>
            </a:r>
            <a:endParaRPr lang="en-US" altLang="ru-RU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758826" y="985838"/>
            <a:ext cx="8642350" cy="359494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altLang="ru-RU" sz="2000" dirty="0">
                <a:ea typeface="Verdana" pitchFamily="34" charset="0"/>
                <a:cs typeface="Verdana" pitchFamily="34" charset="0"/>
              </a:rPr>
              <a:t>Subtitle text 20 pt.</a:t>
            </a:r>
            <a:endParaRPr lang="ru-RU" sz="20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891328029"/>
              </p:ext>
            </p:extLst>
          </p:nvPr>
        </p:nvGraphicFramePr>
        <p:xfrm>
          <a:off x="1263577" y="1273326"/>
          <a:ext cx="7615791" cy="369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8389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758825" y="193204"/>
            <a:ext cx="8642350" cy="71960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ru-RU">
                <a:ea typeface="Verdana" panose="020B0604030504040204" pitchFamily="34" charset="0"/>
                <a:cs typeface="Verdana" panose="020B0604030504040204" pitchFamily="34" charset="0"/>
              </a:rPr>
              <a:t>TABLE SLIDE</a:t>
            </a:r>
            <a:endParaRPr lang="en-US" altLang="ru-RU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Объект 8"/>
          <p:cNvSpPr>
            <a:spLocks noGrp="1"/>
          </p:cNvSpPr>
          <p:nvPr>
            <p:ph idx="1"/>
          </p:nvPr>
        </p:nvSpPr>
        <p:spPr>
          <a:xfrm>
            <a:off x="758826" y="985838"/>
            <a:ext cx="8642350" cy="286222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altLang="ru-RU" sz="2000" dirty="0">
                <a:ea typeface="Verdana" pitchFamily="34" charset="0"/>
                <a:cs typeface="Verdana" pitchFamily="34" charset="0"/>
              </a:rPr>
              <a:t>Subtitle text 20 pt.</a:t>
            </a:r>
            <a:endParaRPr lang="ru-RU" sz="2000" dirty="0"/>
          </a:p>
        </p:txBody>
      </p:sp>
      <p:graphicFrame>
        <p:nvGraphicFramePr>
          <p:cNvPr id="6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284215"/>
              </p:ext>
            </p:extLst>
          </p:nvPr>
        </p:nvGraphicFramePr>
        <p:xfrm>
          <a:off x="758827" y="1454150"/>
          <a:ext cx="8642352" cy="3503616"/>
        </p:xfrm>
        <a:graphic>
          <a:graphicData uri="http://schemas.openxmlformats.org/drawingml/2006/table">
            <a:tbl>
              <a:tblPr/>
              <a:tblGrid>
                <a:gridCol w="3611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3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980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lang="ru-RU" altLang="ru-RU" sz="1600" b="0" i="0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DCA </a:t>
                      </a:r>
                      <a:b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381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Stent </a:t>
                      </a:r>
                      <a:b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372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P Value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Late loss (mm)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13.0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0.28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Binary restenosis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26.7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0.24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- Optimal DCA (%)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16.2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0.39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  - TVR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23.0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21.0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980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12-Month TVF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(death, MI, TVR) (%)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23.9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21.5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0.48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4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hidden">
          <a:xfrm flipV="1">
            <a:off x="758826" y="1129309"/>
            <a:ext cx="4038600" cy="363351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rot="10800000"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760413" y="150264"/>
            <a:ext cx="8640762" cy="80172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ru-RU" dirty="0"/>
              <a:t>SAMPLE ORG CHART</a:t>
            </a:r>
            <a:endParaRPr lang="pt-BR" altLang="ru-RU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58826" y="1307800"/>
            <a:ext cx="4030663" cy="37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b="1" dirty="0">
                <a:solidFill>
                  <a:schemeClr val="accent1"/>
                </a:solidFill>
                <a:latin typeface="+mj-lt"/>
              </a:rPr>
              <a:t>DESIGN</a:t>
            </a:r>
            <a:endParaRPr lang="pt-BR" altLang="ru-RU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03537" y="1849390"/>
            <a:ext cx="3766893" cy="28083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 fontScale="92500"/>
          </a:bodyPr>
          <a:lstStyle>
            <a:lvl1pPr marL="284163" indent="-284163"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687638" indent="-4572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31448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36020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40592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45164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SzTx/>
              <a:defRPr/>
            </a:pPr>
            <a:r>
              <a:rPr lang="en-US" altLang="ru-RU" sz="1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DESIGN: Prospective, non-randomized, single-arm, multi-center clinical evaluation of the AXXESSTM Plus Bifurcated Coronary Stent System 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Tx/>
              <a:defRPr/>
            </a:pPr>
            <a:endParaRPr lang="en-US" altLang="ru-RU" sz="15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ru-RU" sz="1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OBJECTIVE: To evaluate the acute and long-term safety, tolerability and performance of the AXXESS Plus stent 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Tx/>
              <a:defRPr/>
            </a:pPr>
            <a:endParaRPr lang="en-US" altLang="ru-RU" sz="15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Tx/>
              <a:defRPr/>
            </a:pPr>
            <a:r>
              <a:rPr lang="en-US" altLang="ru-RU" sz="1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PRINCIPAL INVESTIGATOR      Eberhard Grube, MD</a:t>
            </a:r>
            <a:r>
              <a:rPr lang="ru-RU" altLang="ru-RU" sz="1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ru-RU" sz="1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Helios Heart </a:t>
            </a:r>
            <a:r>
              <a:rPr lang="en-US" altLang="ru-RU" sz="15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Center,Egburg</a:t>
            </a:r>
            <a:r>
              <a:rPr lang="en-US" altLang="ru-RU" sz="1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Germany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094290" y="1129310"/>
            <a:ext cx="4306888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139 patients enrolled between July and December 2004 in 13 clinical sites in Europe, South America and New Zealand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7175376" y="1590975"/>
            <a:ext cx="0" cy="775989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7175376" y="2093515"/>
            <a:ext cx="627189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802564" y="1865939"/>
            <a:ext cx="1598612" cy="253916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050" b="0" dirty="0">
                <a:solidFill>
                  <a:schemeClr val="bg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 patients not stented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102227" y="2364479"/>
            <a:ext cx="4298950" cy="276999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136 patients with AXXESS conical stent implanted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7089777" y="2641130"/>
            <a:ext cx="0" cy="216371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6022977" y="2857500"/>
            <a:ext cx="241935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8442326" y="2869059"/>
            <a:ext cx="0" cy="583694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6032501" y="2857502"/>
            <a:ext cx="0" cy="141922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7494589" y="3467899"/>
            <a:ext cx="1906588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Angiographic follow-up at 6 months in 92.6% (N=126)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941888" y="3403948"/>
            <a:ext cx="2162176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6 months in 99.3% (N=135)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5076825" y="4293852"/>
            <a:ext cx="1976438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12 months in 96.3% (N=131)</a:t>
            </a:r>
          </a:p>
        </p:txBody>
      </p:sp>
    </p:spTree>
    <p:extLst>
      <p:ext uri="{BB962C8B-B14F-4D97-AF65-F5344CB8AC3E}">
        <p14:creationId xmlns:p14="http://schemas.microsoft.com/office/powerpoint/2010/main" val="285574876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-Color">
  <a:themeElements>
    <a:clrScheme name="Theme-Color">
      <a:dk1>
        <a:srgbClr val="000000"/>
      </a:dk1>
      <a:lt1>
        <a:srgbClr val="FFFFFF"/>
      </a:lt1>
      <a:dk2>
        <a:srgbClr val="7C4F35"/>
      </a:dk2>
      <a:lt2>
        <a:srgbClr val="CD9E67"/>
      </a:lt2>
      <a:accent1>
        <a:srgbClr val="FF0000"/>
      </a:accent1>
      <a:accent2>
        <a:srgbClr val="3391FB"/>
      </a:accent2>
      <a:accent3>
        <a:srgbClr val="92D050"/>
      </a:accent3>
      <a:accent4>
        <a:srgbClr val="F39195"/>
      </a:accent4>
      <a:accent5>
        <a:srgbClr val="B2D6FD"/>
      </a:accent5>
      <a:accent6>
        <a:srgbClr val="D3ECB9"/>
      </a:accent6>
      <a:hlink>
        <a:srgbClr val="FF0000"/>
      </a:hlink>
      <a:folHlink>
        <a:srgbClr val="BF0000"/>
      </a:folHlink>
    </a:clrScheme>
    <a:fontScheme name="Myria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eaLnBrk="1" hangingPunct="1">
          <a:spcBef>
            <a:spcPct val="0"/>
          </a:spcBef>
          <a:buClr>
            <a:schemeClr val="bg2"/>
          </a:buClr>
          <a:buSzTx/>
          <a:defRPr sz="1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>
    <a:extraClrScheme>
      <a:clrScheme name="Theme-Color">
        <a:dk1>
          <a:srgbClr val="000000"/>
        </a:dk1>
        <a:lt1>
          <a:srgbClr val="FFFFFF"/>
        </a:lt1>
        <a:dk2>
          <a:srgbClr val="7C4F35"/>
        </a:dk2>
        <a:lt2>
          <a:srgbClr val="CD9E67"/>
        </a:lt2>
        <a:accent1>
          <a:srgbClr val="FF0000"/>
        </a:accent1>
        <a:accent2>
          <a:srgbClr val="3391FB"/>
        </a:accent2>
        <a:accent3>
          <a:srgbClr val="92D050"/>
        </a:accent3>
        <a:accent4>
          <a:srgbClr val="F39195"/>
        </a:accent4>
        <a:accent5>
          <a:srgbClr val="B2D6FD"/>
        </a:accent5>
        <a:accent6>
          <a:srgbClr val="D3ECB9"/>
        </a:accent6>
        <a:hlink>
          <a:srgbClr val="FF0000"/>
        </a:hlink>
        <a:folHlink>
          <a:srgbClr val="BF0000"/>
        </a:folHlink>
      </a:clrScheme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Theme-01">
      <a:dk1>
        <a:srgbClr val="034EA2"/>
      </a:dk1>
      <a:lt1>
        <a:srgbClr val="FFFFFF"/>
      </a:lt1>
      <a:dk2>
        <a:srgbClr val="000000"/>
      </a:dk2>
      <a:lt2>
        <a:srgbClr val="FFFFFF"/>
      </a:lt2>
      <a:accent1>
        <a:srgbClr val="2C327B"/>
      </a:accent1>
      <a:accent2>
        <a:srgbClr val="7178CD"/>
      </a:accent2>
      <a:accent3>
        <a:srgbClr val="006934"/>
      </a:accent3>
      <a:accent4>
        <a:srgbClr val="B5FFD9"/>
      </a:accent4>
      <a:accent5>
        <a:srgbClr val="DD1820"/>
      </a:accent5>
      <a:accent6>
        <a:srgbClr val="F39195"/>
      </a:accent6>
      <a:hlink>
        <a:srgbClr val="3391FB"/>
      </a:hlink>
      <a:folHlink>
        <a:srgbClr val="023A7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932</TotalTime>
  <Words>422</Words>
  <Application>Microsoft Office PowerPoint</Application>
  <PresentationFormat>Произвольный</PresentationFormat>
  <Paragraphs>94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Verdana</vt:lpstr>
      <vt:lpstr>Myriad Pro</vt:lpstr>
      <vt:lpstr>Open Sans</vt:lpstr>
      <vt:lpstr>Arial</vt:lpstr>
      <vt:lpstr>Theme-Color</vt:lpstr>
      <vt:lpstr>TOPIC Myriad Pro   Bold 40 PT</vt:lpstr>
      <vt:lpstr>TITLE</vt:lpstr>
      <vt:lpstr>DISCLOSURE STATEMENT OF FINANCIAL INTEREST</vt:lpstr>
      <vt:lpstr>DISCLOSURE STATEMENT OF FINANCIAL INTEREST</vt:lpstr>
      <vt:lpstr>TEXT SLIDE – TITLES</vt:lpstr>
      <vt:lpstr>COLOR PALETTE</vt:lpstr>
      <vt:lpstr>CHARTS SLIDE</vt:lpstr>
      <vt:lpstr>TABLE SLIDE</vt:lpstr>
      <vt:lpstr>SAMPLE ORG CHART</vt:lpstr>
      <vt:lpstr>SAMPLE LINE CHART</vt:lpstr>
      <vt:lpstr>PHOTOS &amp; BULLETED TEXT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Пономарёв</dc:creator>
  <cp:lastModifiedBy>Денис Пономарёв</cp:lastModifiedBy>
  <cp:revision>145</cp:revision>
  <dcterms:created xsi:type="dcterms:W3CDTF">2018-04-02T14:44:39Z</dcterms:created>
  <dcterms:modified xsi:type="dcterms:W3CDTF">2023-12-05T17:38:55Z</dcterms:modified>
</cp:coreProperties>
</file>